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322" r:id="rId6"/>
    <p:sldId id="280" r:id="rId7"/>
    <p:sldId id="324" r:id="rId8"/>
    <p:sldId id="319" r:id="rId9"/>
    <p:sldId id="320" r:id="rId10"/>
    <p:sldId id="296" r:id="rId11"/>
    <p:sldId id="297" r:id="rId12"/>
    <p:sldId id="299" r:id="rId13"/>
    <p:sldId id="300" r:id="rId14"/>
    <p:sldId id="283" r:id="rId15"/>
    <p:sldId id="301" r:id="rId16"/>
    <p:sldId id="311" r:id="rId17"/>
    <p:sldId id="312" r:id="rId18"/>
    <p:sldId id="313" r:id="rId19"/>
    <p:sldId id="302" r:id="rId20"/>
    <p:sldId id="291" r:id="rId21"/>
    <p:sldId id="288" r:id="rId22"/>
    <p:sldId id="303" r:id="rId23"/>
    <p:sldId id="304" r:id="rId24"/>
    <p:sldId id="305" r:id="rId25"/>
    <p:sldId id="306" r:id="rId26"/>
    <p:sldId id="307" r:id="rId27"/>
    <p:sldId id="314" r:id="rId28"/>
    <p:sldId id="274" r:id="rId29"/>
    <p:sldId id="327" r:id="rId30"/>
    <p:sldId id="315" r:id="rId31"/>
    <p:sldId id="316" r:id="rId32"/>
    <p:sldId id="308" r:id="rId33"/>
    <p:sldId id="309" r:id="rId34"/>
    <p:sldId id="317" r:id="rId35"/>
    <p:sldId id="318" r:id="rId36"/>
    <p:sldId id="325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976C-88CE-4BA3-9D7A-FA82FF89FE4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F0AD-805F-4ED2-A66E-47B8BAE7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7526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PMTCT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7550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DETEKSI DINI  FAKTOR RISIKO DAN PENCEGAHAN </a:t>
            </a:r>
          </a:p>
          <a:p>
            <a:pPr algn="ctr"/>
            <a:r>
              <a:rPr lang="en-US" sz="2800" b="1" dirty="0" smtClean="0"/>
              <a:t>PENULARAN HIV/ AIDS DARI IBU KEANAK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343400"/>
            <a:ext cx="345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Dr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Setyawan</a:t>
            </a:r>
            <a:r>
              <a:rPr lang="en-US" dirty="0" smtClean="0"/>
              <a:t> </a:t>
            </a:r>
            <a:r>
              <a:rPr lang="en-US" dirty="0" err="1" smtClean="0"/>
              <a:t>Prianto</a:t>
            </a:r>
            <a:r>
              <a:rPr lang="en-US" dirty="0" smtClean="0"/>
              <a:t> </a:t>
            </a:r>
            <a:r>
              <a:rPr lang="en-US" dirty="0" err="1" smtClean="0"/>
              <a:t>Sp.OG</a:t>
            </a:r>
            <a:r>
              <a:rPr lang="en-US" dirty="0" smtClean="0"/>
              <a:t> (K).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457200"/>
            <a:ext cx="2452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EPIDEMILOGI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181" y="1219200"/>
            <a:ext cx="79984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i="1" dirty="0" smtClean="0"/>
              <a:t>The Joint United Nations </a:t>
            </a:r>
            <a:r>
              <a:rPr lang="en-US" sz="2400" i="1" dirty="0" err="1" smtClean="0"/>
              <a:t>Programme</a:t>
            </a:r>
            <a:r>
              <a:rPr lang="en-US" sz="2400" i="1" dirty="0" smtClean="0"/>
              <a:t> on HIV/AIDS (UNAIDS</a:t>
            </a:r>
            <a:r>
              <a:rPr lang="en-US" sz="2400" dirty="0" smtClean="0"/>
              <a:t>) :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memperkirakan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2008; </a:t>
            </a:r>
            <a:r>
              <a:rPr lang="en-US" sz="2400" dirty="0" err="1" smtClean="0"/>
              <a:t>kira-kira</a:t>
            </a:r>
            <a:r>
              <a:rPr lang="en-US" sz="2400" dirty="0" smtClean="0"/>
              <a:t> 33,4 </a:t>
            </a:r>
            <a:r>
              <a:rPr lang="en-US" sz="2400" dirty="0" err="1" smtClean="0"/>
              <a:t>juta</a:t>
            </a:r>
            <a:r>
              <a:rPr lang="en-US" sz="2400" dirty="0" smtClean="0"/>
              <a:t> </a:t>
            </a:r>
            <a:r>
              <a:rPr lang="en-US" sz="2400" dirty="0" err="1" smtClean="0"/>
              <a:t>penderita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(1%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15-49 </a:t>
            </a:r>
            <a:r>
              <a:rPr lang="en-US" sz="2400" dirty="0" err="1" smtClean="0"/>
              <a:t>tahun</a:t>
            </a:r>
            <a:r>
              <a:rPr lang="en-US" sz="2400" dirty="0" smtClean="0"/>
              <a:t>) </a:t>
            </a:r>
            <a:r>
              <a:rPr lang="en-US" sz="2400" dirty="0" err="1" smtClean="0"/>
              <a:t>terinfeksi</a:t>
            </a:r>
            <a:r>
              <a:rPr lang="en-US" sz="2400" dirty="0" smtClean="0"/>
              <a:t> HIV, 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2006 : 39,5 </a:t>
            </a:r>
            <a:r>
              <a:rPr lang="en-US" sz="2400" dirty="0" err="1" smtClean="0"/>
              <a:t>juta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67%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 Sub- Sahara </a:t>
            </a:r>
            <a:r>
              <a:rPr lang="en-US" sz="2400" dirty="0" err="1" smtClean="0"/>
              <a:t>Afrika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HIV (+)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91% 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; 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500.000 </a:t>
            </a:r>
            <a:r>
              <a:rPr lang="en-US" sz="2400" dirty="0" err="1" smtClean="0"/>
              <a:t>bayi</a:t>
            </a:r>
            <a:r>
              <a:rPr lang="en-US" sz="2400" dirty="0" smtClean="0"/>
              <a:t> 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HIV 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90%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2005 :  AIDS ; 2,4 – 3,3 </a:t>
            </a:r>
            <a:r>
              <a:rPr lang="en-US" sz="2400" dirty="0" err="1" smtClean="0"/>
              <a:t>juta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hidup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500.000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Sepertiga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AIDS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sub-Saharan </a:t>
            </a:r>
            <a:r>
              <a:rPr lang="en-US" sz="2400" dirty="0" err="1" smtClean="0"/>
              <a:t>Afrika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066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PENCEGAHAN DENGAN (Anti </a:t>
            </a:r>
            <a:r>
              <a:rPr lang="en-US" sz="2400" b="1" dirty="0" err="1" smtClean="0"/>
              <a:t>RetroViral</a:t>
            </a:r>
            <a:r>
              <a:rPr lang="en-US" sz="2400" b="1" dirty="0" smtClean="0"/>
              <a:t>) ARV </a:t>
            </a:r>
          </a:p>
          <a:p>
            <a:pPr algn="ctr"/>
            <a:r>
              <a:rPr lang="en-US" sz="2400" b="1" dirty="0" smtClean="0"/>
              <a:t>DAN EFEKNYA TERHADAP KEHAMILAN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155951" cy="48013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5000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ARV,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tidak</a:t>
            </a:r>
            <a:r>
              <a:rPr lang="en-US" sz="2400" dirty="0" smtClean="0"/>
              <a:t>  </a:t>
            </a:r>
            <a:r>
              <a:rPr lang="en-US" sz="2400" dirty="0" err="1" smtClean="0"/>
              <a:t>diketemukan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malformasi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kongenital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ARV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: </a:t>
            </a:r>
            <a:r>
              <a:rPr lang="en-US" sz="2400" i="1" dirty="0" err="1" smtClean="0">
                <a:solidFill>
                  <a:srgbClr val="0070C0"/>
                </a:solidFill>
              </a:rPr>
              <a:t>E</a:t>
            </a:r>
            <a:r>
              <a:rPr lang="en-US" sz="2400" i="1" dirty="0" err="1" smtClean="0">
                <a:solidFill>
                  <a:srgbClr val="0070C0"/>
                </a:solidFill>
              </a:rPr>
              <a:t>favirens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Efavirens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Defek</a:t>
            </a:r>
            <a:r>
              <a:rPr lang="en-US" sz="2400" i="1" dirty="0" smtClean="0"/>
              <a:t> Neural Tubes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Antiretroviral ;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berrisiko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 </a:t>
            </a:r>
            <a:r>
              <a:rPr lang="en-US" sz="2400" dirty="0" err="1" smtClean="0"/>
              <a:t>prematur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i="1" dirty="0" smtClean="0">
                <a:solidFill>
                  <a:srgbClr val="FF0000"/>
                </a:solidFill>
              </a:rPr>
              <a:t>Highly </a:t>
            </a:r>
            <a:r>
              <a:rPr lang="en-US" sz="2400" i="1" dirty="0" smtClean="0">
                <a:solidFill>
                  <a:srgbClr val="FF0000"/>
                </a:solidFill>
              </a:rPr>
              <a:t>active antiretroviral therapy </a:t>
            </a:r>
            <a:r>
              <a:rPr lang="en-US" sz="2400" i="1" dirty="0" smtClean="0">
                <a:solidFill>
                  <a:srgbClr val="FF0000"/>
                </a:solidFill>
              </a:rPr>
              <a:t>(HAART) 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prematuritas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Regimen Protease Inhibitor :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Prematuritas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HAART : </a:t>
            </a:r>
            <a:r>
              <a:rPr lang="en-US" sz="2400" dirty="0" err="1" smtClean="0"/>
              <a:t>berrisiko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Pre-</a:t>
            </a:r>
            <a:r>
              <a:rPr lang="en-US" sz="2400" dirty="0" err="1" smtClean="0"/>
              <a:t>Eklampsia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Intoleransi</a:t>
            </a:r>
            <a:r>
              <a:rPr lang="en-US" sz="2400" dirty="0" smtClean="0"/>
              <a:t> </a:t>
            </a:r>
            <a:r>
              <a:rPr lang="en-US" sz="2400" dirty="0" err="1" smtClean="0"/>
              <a:t>glukosa</a:t>
            </a:r>
            <a:r>
              <a:rPr lang="en-US" sz="2400" dirty="0" smtClean="0"/>
              <a:t> :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penderita</a:t>
            </a:r>
            <a:r>
              <a:rPr lang="en-US" sz="2400" dirty="0" smtClean="0"/>
              <a:t> HIV.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3085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EDUKASI  PASIEN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409931" cy="48936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dirty="0" err="1" smtClean="0"/>
              <a:t>Kira-kira</a:t>
            </a:r>
            <a:r>
              <a:rPr lang="en-US" sz="2400" dirty="0" smtClean="0"/>
              <a:t> 30%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Test HIV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kehamilannya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Strateginya</a:t>
            </a:r>
            <a:r>
              <a:rPr lang="en-US" sz="2400" dirty="0" smtClean="0"/>
              <a:t> :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- </a:t>
            </a:r>
            <a:r>
              <a:rPr lang="en-US" sz="2400" dirty="0" err="1" smtClean="0"/>
              <a:t>Konseling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trimester-</a:t>
            </a:r>
            <a:r>
              <a:rPr lang="en-US" sz="2400" dirty="0" err="1" smtClean="0"/>
              <a:t>pertama</a:t>
            </a:r>
            <a:endParaRPr lang="en-US" sz="2400" dirty="0" smtClean="0"/>
          </a:p>
          <a:p>
            <a:r>
              <a:rPr lang="en-US" sz="2400" dirty="0" smtClean="0"/>
              <a:t>       - </a:t>
            </a:r>
            <a:r>
              <a:rPr lang="en-US" sz="2400" dirty="0" err="1" smtClean="0"/>
              <a:t>Penawaran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konseling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 test HIV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trimester-</a:t>
            </a:r>
            <a:r>
              <a:rPr lang="en-US" sz="2400" dirty="0" err="1" smtClean="0"/>
              <a:t>ketiga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     -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Bumil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i="1" dirty="0" smtClean="0"/>
              <a:t>The Centers for </a:t>
            </a:r>
            <a:r>
              <a:rPr lang="en-US" sz="2400" i="1" dirty="0" err="1" smtClean="0"/>
              <a:t>Disesase</a:t>
            </a:r>
            <a:r>
              <a:rPr lang="en-US" sz="2400" i="1" dirty="0" smtClean="0"/>
              <a:t> Control and Prevention (CDC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Merekomendasikan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skrining</a:t>
            </a:r>
            <a:r>
              <a:rPr lang="en-US" sz="2400" dirty="0" smtClean="0"/>
              <a:t> </a:t>
            </a:r>
            <a:r>
              <a:rPr lang="en-US" sz="2400" dirty="0" err="1" smtClean="0"/>
              <a:t>rutin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           -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           -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berisiko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           -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             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HIV.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360430" cy="50783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●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,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ARV.</a:t>
            </a:r>
          </a:p>
          <a:p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 err="1" smtClean="0"/>
              <a:t>Merokok</a:t>
            </a:r>
            <a:r>
              <a:rPr lang="en-US" dirty="0" smtClean="0"/>
              <a:t>;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terlarang</a:t>
            </a:r>
            <a:r>
              <a:rPr lang="en-US" dirty="0" smtClean="0"/>
              <a:t> (</a:t>
            </a:r>
            <a:r>
              <a:rPr lang="en-US" i="1" dirty="0" err="1" smtClean="0"/>
              <a:t>Coccaine</a:t>
            </a:r>
            <a:r>
              <a:rPr lang="en-US" i="1" dirty="0" smtClean="0"/>
              <a:t>; Heroin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 err="1" smtClean="0"/>
              <a:t>Sayangnya</a:t>
            </a:r>
            <a:r>
              <a:rPr lang="en-US" dirty="0" smtClean="0"/>
              <a:t>,… 15%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HIV </a:t>
            </a:r>
            <a:r>
              <a:rPr lang="en-US" dirty="0" err="1" smtClean="0"/>
              <a:t>tidak</a:t>
            </a:r>
            <a:r>
              <a:rPr lang="en-US" dirty="0" smtClean="0"/>
              <a:t>,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endParaRPr lang="en-US" dirty="0" smtClean="0"/>
          </a:p>
          <a:p>
            <a:r>
              <a:rPr lang="en-US" dirty="0" smtClean="0"/>
              <a:t>    minimal ANC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trimester-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kehamilannya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ARV </a:t>
            </a:r>
            <a:r>
              <a:rPr lang="en-US" dirty="0" err="1" smtClean="0"/>
              <a:t>selama</a:t>
            </a:r>
            <a:r>
              <a:rPr lang="en-US" dirty="0" smtClean="0"/>
              <a:t> ANC,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regimen ARV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selama</a:t>
            </a:r>
            <a:r>
              <a:rPr lang="en-US" dirty="0" smtClean="0"/>
              <a:t> intra-partum/</a:t>
            </a:r>
            <a:r>
              <a:rPr lang="en-US" dirty="0" err="1" smtClean="0"/>
              <a:t>persalinannya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ARV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antepartum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 </a:t>
            </a:r>
            <a:r>
              <a:rPr lang="en-US" dirty="0" err="1" smtClean="0"/>
              <a:t>intrapartum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regimen HAART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●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pra-hamil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smtClean="0"/>
              <a:t>HAART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dikaji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teratogenik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kehamilannya</a:t>
            </a:r>
            <a:r>
              <a:rPr lang="en-US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780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Faktor-Faktor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peningkatan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Penularan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Perinatal</a:t>
            </a:r>
            <a:r>
              <a:rPr lang="en-US" sz="2800" b="1" dirty="0" smtClean="0"/>
              <a:t> HIV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upload.wikimedia.org/wikipedia/commons/thumb/1/1b/Symptoms_of_acute_HIV_infection.svg/2000px-Symptoms_of_acute_HIV_infec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4391025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792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ANAMNESA DAN PEMERIKSAAN FISIK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296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ANAMNESA :</a:t>
            </a:r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,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HIV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(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: </a:t>
            </a:r>
            <a:r>
              <a:rPr lang="en-US" sz="2000" dirty="0" err="1" smtClean="0"/>
              <a:t>Hitung</a:t>
            </a:r>
            <a:r>
              <a:rPr lang="en-US" sz="2000" dirty="0" smtClean="0"/>
              <a:t> CD4+Sel </a:t>
            </a:r>
            <a:r>
              <a:rPr lang="en-US" sz="2000" dirty="0" err="1" smtClean="0"/>
              <a:t>Limfosit</a:t>
            </a:r>
            <a:r>
              <a:rPr lang="en-US" sz="2000" dirty="0" smtClean="0"/>
              <a:t>-T </a:t>
            </a:r>
            <a:r>
              <a:rPr lang="en-US" sz="2000" dirty="0" err="1" smtClean="0"/>
              <a:t>dan</a:t>
            </a:r>
            <a:r>
              <a:rPr lang="en-US" sz="2000" dirty="0" smtClean="0"/>
              <a:t> Viral Load)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terapi</a:t>
            </a:r>
            <a:r>
              <a:rPr lang="en-US" sz="2000" dirty="0" smtClean="0"/>
              <a:t> ARV,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penularan</a:t>
            </a:r>
            <a:r>
              <a:rPr lang="en-US" sz="2000" dirty="0" smtClean="0"/>
              <a:t> </a:t>
            </a:r>
            <a:r>
              <a:rPr lang="en-US" sz="2000" dirty="0" err="1" smtClean="0"/>
              <a:t>perinatal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Kajian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medis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;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ginekologik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8426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PEMERIKSAAN FISIK :</a:t>
            </a:r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;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pemeriksaan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lengkap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fisiologi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dipahami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pembesaran</a:t>
            </a:r>
            <a:r>
              <a:rPr lang="en-US" sz="2000" dirty="0" smtClean="0"/>
              <a:t> </a:t>
            </a:r>
            <a:r>
              <a:rPr lang="en-US" sz="2000" dirty="0" err="1" smtClean="0"/>
              <a:t>kelenjar</a:t>
            </a:r>
            <a:r>
              <a:rPr lang="en-US" sz="2000" dirty="0" smtClean="0"/>
              <a:t> thyroid,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sistolik</a:t>
            </a:r>
            <a:r>
              <a:rPr lang="en-US" sz="2000" dirty="0" smtClean="0"/>
              <a:t> </a:t>
            </a:r>
            <a:r>
              <a:rPr lang="en-US" sz="2000" dirty="0" err="1" smtClean="0"/>
              <a:t>mur-mur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HIV.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Infeksi</a:t>
            </a:r>
            <a:r>
              <a:rPr lang="en-US" sz="2000" dirty="0" smtClean="0"/>
              <a:t> HIV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orhan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1057275"/>
            <a:ext cx="68103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385888"/>
            <a:ext cx="64484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1052513"/>
            <a:ext cx="72675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228600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SKRINING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772400" cy="45858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ELISA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 </a:t>
            </a:r>
            <a:r>
              <a:rPr lang="en-US" sz="2400" i="1" dirty="0" smtClean="0"/>
              <a:t>an-enzyme-linked </a:t>
            </a:r>
            <a:r>
              <a:rPr lang="en-US" sz="2400" i="1" dirty="0" err="1" smtClean="0"/>
              <a:t>immunosorbent</a:t>
            </a:r>
            <a:r>
              <a:rPr lang="en-US" sz="2400" i="1" dirty="0" smtClean="0"/>
              <a:t> assay (ELISA),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antibodi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, </a:t>
            </a:r>
            <a:r>
              <a:rPr lang="en-US" sz="2400" dirty="0" err="1" smtClean="0"/>
              <a:t>sebaiknya</a:t>
            </a:r>
            <a:r>
              <a:rPr lang="en-US" sz="2400" dirty="0" smtClean="0"/>
              <a:t> </a:t>
            </a:r>
            <a:r>
              <a:rPr lang="en-US" sz="2400" dirty="0" err="1" smtClean="0"/>
              <a:t>diulangi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lanjut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i="1" dirty="0" smtClean="0"/>
              <a:t>Western blot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ELISA : 98% </a:t>
            </a:r>
            <a:r>
              <a:rPr lang="en-US" sz="2400" dirty="0" err="1" smtClean="0"/>
              <a:t>sensitif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palsu</a:t>
            </a:r>
            <a:r>
              <a:rPr lang="en-US" sz="2400" dirty="0" smtClean="0"/>
              <a:t>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dini</a:t>
            </a:r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dirty="0" smtClean="0"/>
              <a:t>False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: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smtClean="0"/>
              <a:t>Test ELISA </a:t>
            </a:r>
            <a:r>
              <a:rPr lang="en-US" sz="2400" dirty="0" err="1" smtClean="0"/>
              <a:t>ulang</a:t>
            </a:r>
            <a:r>
              <a:rPr lang="en-US" sz="2400" dirty="0" smtClean="0"/>
              <a:t>  </a:t>
            </a:r>
            <a:r>
              <a:rPr lang="en-US" sz="2400" dirty="0" err="1" smtClean="0"/>
              <a:t>guna</a:t>
            </a:r>
            <a:r>
              <a:rPr lang="en-US" sz="2400" dirty="0" smtClean="0"/>
              <a:t> </a:t>
            </a:r>
            <a:r>
              <a:rPr lang="en-US" sz="2400" dirty="0" err="1" smtClean="0"/>
              <a:t>konfirmasi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seronegativitas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, </a:t>
            </a:r>
            <a:r>
              <a:rPr lang="en-US" sz="2400" dirty="0" err="1" smtClean="0"/>
              <a:t>dikirim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Westren</a:t>
            </a:r>
            <a:r>
              <a:rPr lang="en-US" sz="2400" b="1" dirty="0" smtClean="0"/>
              <a:t> blot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95400"/>
            <a:ext cx="7393306" cy="37856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●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penularan</a:t>
            </a:r>
            <a:r>
              <a:rPr lang="en-US" sz="2000" dirty="0" smtClean="0"/>
              <a:t> HIV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 Program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terapi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penularan</a:t>
            </a:r>
            <a:r>
              <a:rPr lang="en-US" sz="2000" dirty="0" smtClean="0"/>
              <a:t> 25-30%.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- Testing HIV;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- </a:t>
            </a:r>
            <a:r>
              <a:rPr lang="en-US" sz="2000" dirty="0" err="1" smtClean="0"/>
              <a:t>Konseling</a:t>
            </a:r>
            <a:r>
              <a:rPr lang="en-US" sz="2000" dirty="0" smtClean="0"/>
              <a:t>;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- </a:t>
            </a:r>
            <a:r>
              <a:rPr lang="en-US" sz="2000" dirty="0" err="1" smtClean="0"/>
              <a:t>Medikasi</a:t>
            </a:r>
            <a:r>
              <a:rPr lang="en-US" sz="2000" dirty="0" smtClean="0"/>
              <a:t> Antiretroviral;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- </a:t>
            </a:r>
            <a:r>
              <a:rPr lang="en-US" sz="2000" dirty="0" err="1" smtClean="0"/>
              <a:t>Persalinan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Seksio</a:t>
            </a:r>
            <a:r>
              <a:rPr lang="en-US" sz="2000" dirty="0" smtClean="0"/>
              <a:t> Caesarea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onset </a:t>
            </a:r>
            <a:r>
              <a:rPr lang="en-US" sz="2000" dirty="0" err="1" smtClean="0"/>
              <a:t>persalainan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- </a:t>
            </a:r>
            <a:r>
              <a:rPr lang="en-US" sz="2000" dirty="0" err="1" smtClean="0"/>
              <a:t>Penghentian</a:t>
            </a:r>
            <a:r>
              <a:rPr lang="en-US" sz="2000" dirty="0" smtClean="0"/>
              <a:t> ASI,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err="1" smtClean="0"/>
              <a:t>Insidensi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 2%.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33400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PENDAHULUAN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medfash.org.uk/uploads/images/image/TIPS_CD4_VIRAL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591175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commons/thumb/6/6b/Symptoms_of_AIDS.svg/2000px-Symptoms_of_AID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248025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85066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WESTERN BLOT :</a:t>
            </a:r>
          </a:p>
          <a:p>
            <a:endParaRPr lang="en-US" sz="2400" b="1" dirty="0" smtClean="0"/>
          </a:p>
          <a:p>
            <a:r>
              <a:rPr lang="en-US" sz="2400" dirty="0" smtClean="0"/>
              <a:t>● </a:t>
            </a:r>
            <a:r>
              <a:rPr lang="en-US" sz="2400" dirty="0" smtClean="0"/>
              <a:t>Western blot,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protein virus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elektroforesis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bereaksi</a:t>
            </a:r>
            <a:r>
              <a:rPr lang="en-US" sz="2400" dirty="0" smtClean="0"/>
              <a:t> </a:t>
            </a:r>
            <a:r>
              <a:rPr lang="en-US" sz="2400" dirty="0" err="1" smtClean="0"/>
              <a:t>antibodi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3 </a:t>
            </a:r>
            <a:r>
              <a:rPr lang="en-US" sz="2400" dirty="0" err="1" smtClean="0"/>
              <a:t>macam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dipertimbangkan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hasilnya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hasilnya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1 </a:t>
            </a:r>
            <a:r>
              <a:rPr lang="en-US" sz="2400" dirty="0" err="1" smtClean="0"/>
              <a:t>atau</a:t>
            </a:r>
            <a:r>
              <a:rPr lang="en-US" sz="2400" dirty="0" smtClean="0"/>
              <a:t> 2 protein </a:t>
            </a:r>
            <a:r>
              <a:rPr lang="en-US" sz="2400" dirty="0" err="1" smtClean="0"/>
              <a:t>dikategorikan</a:t>
            </a:r>
            <a:r>
              <a:rPr lang="en-US" sz="2400" dirty="0" smtClean="0"/>
              <a:t> </a:t>
            </a:r>
            <a:r>
              <a:rPr lang="en-US" sz="2400" i="1" dirty="0" smtClean="0"/>
              <a:t>present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Jiak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dipertimbangkan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intermediet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sebaiknya</a:t>
            </a:r>
            <a:r>
              <a:rPr lang="en-US" sz="2400" dirty="0" smtClean="0"/>
              <a:t> </a:t>
            </a:r>
            <a:r>
              <a:rPr lang="en-US" sz="2400" dirty="0" err="1" smtClean="0"/>
              <a:t>dikonfirmasi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palsu</a:t>
            </a:r>
            <a:r>
              <a:rPr lang="en-US" sz="2400" dirty="0" smtClean="0"/>
              <a:t> Western blot : 1 : 20.000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95400"/>
            <a:ext cx="824187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● </a:t>
            </a: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hitung</a:t>
            </a:r>
            <a:r>
              <a:rPr lang="en-US" sz="2000" dirty="0" smtClean="0"/>
              <a:t> CD4+,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Imunodefisiensinya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smtClean="0"/>
              <a:t>VIRAL LOAD : 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HIV RNA copy number plasma ( copies/</a:t>
            </a:r>
            <a:r>
              <a:rPr lang="en-US" sz="2000" dirty="0" err="1" smtClean="0"/>
              <a:t>mL</a:t>
            </a:r>
            <a:r>
              <a:rPr lang="en-US" sz="2000" dirty="0" smtClean="0"/>
              <a:t>);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menilai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progresifitas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Viral load :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memutuskan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terapi</a:t>
            </a:r>
            <a:r>
              <a:rPr lang="en-US" sz="2000" dirty="0" smtClean="0"/>
              <a:t> maternal,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persalinannya</a:t>
            </a:r>
            <a:r>
              <a:rPr lang="en-US" sz="2000" dirty="0" smtClean="0"/>
              <a:t>,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perinatal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i="1" dirty="0" smtClean="0"/>
              <a:t>viral load </a:t>
            </a:r>
            <a:r>
              <a:rPr lang="en-US" sz="2000" dirty="0" smtClean="0"/>
              <a:t>yang </a:t>
            </a:r>
            <a:r>
              <a:rPr lang="en-US" sz="2000" dirty="0" err="1" smtClean="0"/>
              <a:t>rendah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maka</a:t>
            </a:r>
            <a:r>
              <a:rPr lang="en-US" sz="2000" dirty="0" smtClean="0"/>
              <a:t> viral load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syarat</a:t>
            </a:r>
            <a:r>
              <a:rPr lang="en-US" sz="2000" dirty="0" smtClean="0"/>
              <a:t> </a:t>
            </a:r>
            <a:r>
              <a:rPr lang="en-US" sz="2000" dirty="0" err="1" smtClean="0"/>
              <a:t>mulainya</a:t>
            </a:r>
            <a:r>
              <a:rPr lang="en-US" sz="2000" dirty="0" smtClean="0"/>
              <a:t> </a:t>
            </a:r>
            <a:r>
              <a:rPr lang="en-US" sz="2000" dirty="0" err="1" smtClean="0"/>
              <a:t>terapi</a:t>
            </a:r>
            <a:r>
              <a:rPr lang="en-US" sz="2000" dirty="0" smtClean="0"/>
              <a:t> ARV.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VIRAL  LOAD 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28600"/>
            <a:ext cx="3491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TESTING  HEPATITIS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392810" cy="41549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dirty="0" smtClean="0"/>
              <a:t>Status </a:t>
            </a:r>
            <a:r>
              <a:rPr lang="en-US" sz="2400" i="1" dirty="0" smtClean="0"/>
              <a:t>Hepatitis B surface antigen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direkomendasikan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Hepatitis B </a:t>
            </a:r>
            <a:r>
              <a:rPr lang="en-US" sz="2400" dirty="0" err="1" smtClean="0"/>
              <a:t>akut</a:t>
            </a:r>
            <a:r>
              <a:rPr lang="en-US" sz="2400" dirty="0" smtClean="0"/>
              <a:t> ;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penularan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80 - 90%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trimester-</a:t>
            </a:r>
            <a:r>
              <a:rPr lang="en-US" sz="2400" dirty="0" err="1" smtClean="0"/>
              <a:t>ketiga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Bumil</a:t>
            </a:r>
            <a:r>
              <a:rPr lang="en-US" sz="2400" dirty="0" smtClean="0"/>
              <a:t> HIV </a:t>
            </a:r>
            <a:r>
              <a:rPr lang="en-US" sz="2400" dirty="0" err="1" smtClean="0"/>
              <a:t>dan</a:t>
            </a:r>
            <a:r>
              <a:rPr lang="en-US" sz="2400" dirty="0" smtClean="0"/>
              <a:t> Hepatitis B , </a:t>
            </a:r>
            <a:r>
              <a:rPr lang="en-US" sz="2400" dirty="0" err="1" smtClean="0"/>
              <a:t>penanganannya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Ko-infeksi</a:t>
            </a:r>
            <a:r>
              <a:rPr lang="en-US" sz="2400" dirty="0" smtClean="0"/>
              <a:t> Hepatitis C </a:t>
            </a:r>
            <a:r>
              <a:rPr lang="en-US" sz="2400" dirty="0" err="1" smtClean="0"/>
              <a:t>dan</a:t>
            </a:r>
            <a:r>
              <a:rPr lang="en-US" sz="2400" dirty="0" smtClean="0"/>
              <a:t> HIV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17 - 54%.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Konfirmasi</a:t>
            </a:r>
            <a:r>
              <a:rPr lang="en-US" sz="2400" dirty="0" smtClean="0"/>
              <a:t> diagnosis Hepatitis C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ELISA test.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palsu</a:t>
            </a:r>
            <a:r>
              <a:rPr lang="en-US" sz="2400" dirty="0" smtClean="0"/>
              <a:t> Hepatitis C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 CD4+ yang 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Hepatitis C </a:t>
            </a:r>
            <a:r>
              <a:rPr lang="en-US" sz="2400" dirty="0" err="1" smtClean="0"/>
              <a:t>dan</a:t>
            </a:r>
            <a:r>
              <a:rPr lang="en-US" sz="2400" dirty="0" smtClean="0"/>
              <a:t> B </a:t>
            </a:r>
            <a:r>
              <a:rPr lang="en-US" sz="2400" dirty="0" err="1" smtClean="0"/>
              <a:t>kronik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waspada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penularan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r>
              <a:rPr lang="en-US" sz="2400" dirty="0" smtClean="0"/>
              <a:t>;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</a:t>
            </a:r>
            <a:r>
              <a:rPr lang="en-US" sz="2400" dirty="0" smtClean="0"/>
              <a:t>;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jarum</a:t>
            </a:r>
            <a:r>
              <a:rPr lang="en-US" sz="2400" dirty="0" smtClean="0"/>
              <a:t> </a:t>
            </a:r>
            <a:r>
              <a:rPr lang="en-US" sz="2400" dirty="0" err="1" smtClean="0"/>
              <a:t>suntik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04800"/>
            <a:ext cx="740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PENILAIAN TERHADAP INFEKSI OPPORTUNISTIK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763985" cy="409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●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Pneumonia </a:t>
            </a:r>
            <a:r>
              <a:rPr lang="en-US" sz="2000" dirty="0" err="1" smtClean="0"/>
              <a:t>Pneumocystis</a:t>
            </a:r>
            <a:r>
              <a:rPr lang="en-US" sz="2000" dirty="0" smtClean="0"/>
              <a:t> </a:t>
            </a:r>
            <a:r>
              <a:rPr lang="en-US" sz="2000" dirty="0" err="1" smtClean="0"/>
              <a:t>jirovecy</a:t>
            </a:r>
            <a:r>
              <a:rPr lang="en-US" sz="2000" dirty="0" smtClean="0"/>
              <a:t>,  (PCP)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Mycobacterium </a:t>
            </a:r>
            <a:r>
              <a:rPr lang="en-US" sz="2000" dirty="0" err="1" smtClean="0"/>
              <a:t>avium</a:t>
            </a:r>
            <a:r>
              <a:rPr lang="en-US" sz="2000" dirty="0" smtClean="0"/>
              <a:t> complex (MAC).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CD4+ </a:t>
            </a:r>
            <a:r>
              <a:rPr lang="en-US" sz="2000" dirty="0" err="1" smtClean="0"/>
              <a:t>rendah</a:t>
            </a:r>
            <a:r>
              <a:rPr lang="en-US" sz="2000" dirty="0" smtClean="0"/>
              <a:t>;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 PCP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Trimetoprim-Sulfametoksasol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teratogenik</a:t>
            </a:r>
            <a:r>
              <a:rPr lang="en-US" sz="2000" dirty="0" smtClean="0"/>
              <a:t>,  </a:t>
            </a:r>
            <a:r>
              <a:rPr lang="en-US" sz="2000" dirty="0" err="1" smtClean="0"/>
              <a:t>pada</a:t>
            </a:r>
            <a:r>
              <a:rPr lang="en-US" sz="2000" dirty="0" smtClean="0"/>
              <a:t> trimester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penggantinya</a:t>
            </a:r>
            <a:r>
              <a:rPr lang="en-US" sz="2000" dirty="0" smtClean="0"/>
              <a:t> </a:t>
            </a:r>
            <a:r>
              <a:rPr lang="en-US" sz="2000" dirty="0" err="1" smtClean="0"/>
              <a:t>Pentamidine</a:t>
            </a:r>
            <a:r>
              <a:rPr lang="en-US" sz="2000" dirty="0" smtClean="0"/>
              <a:t> aerosol,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</a:t>
            </a:r>
            <a:r>
              <a:rPr lang="en-US" sz="2000" dirty="0" err="1" smtClean="0"/>
              <a:t>idak</a:t>
            </a:r>
            <a:r>
              <a:rPr lang="en-US" sz="2000" dirty="0" smtClean="0"/>
              <a:t> </a:t>
            </a:r>
            <a:r>
              <a:rPr lang="en-US" sz="2000" dirty="0" err="1" smtClean="0"/>
              <a:t>diserap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sistemik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MAC :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Azithromycin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Clarithromisin</a:t>
            </a:r>
            <a:r>
              <a:rPr lang="en-US" sz="2000" dirty="0" smtClean="0"/>
              <a:t> </a:t>
            </a:r>
            <a:r>
              <a:rPr lang="en-US" sz="2000" dirty="0" err="1" smtClean="0"/>
              <a:t>mempuyai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teratogenik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272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TESTING TUBERKULOSIS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57200" y="1143000"/>
            <a:ext cx="8305800" cy="48936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dirty="0" err="1" smtClean="0"/>
              <a:t>Ko-infeksi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HIV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Tuberkulosis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negara-negara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Supresi</a:t>
            </a:r>
            <a:r>
              <a:rPr lang="en-US" sz="2400" dirty="0" smtClean="0"/>
              <a:t> </a:t>
            </a:r>
            <a:r>
              <a:rPr lang="en-US" sz="2400" dirty="0" err="1" smtClean="0"/>
              <a:t>immunologik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HIV </a:t>
            </a:r>
            <a:r>
              <a:rPr lang="en-US" sz="2400" dirty="0" err="1" smtClean="0"/>
              <a:t>berkontibusi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reaktivasi</a:t>
            </a:r>
            <a:r>
              <a:rPr lang="en-US" sz="2400" dirty="0" smtClean="0"/>
              <a:t> </a:t>
            </a:r>
            <a:r>
              <a:rPr lang="en-US" sz="2400" dirty="0" err="1" smtClean="0"/>
              <a:t>tuberkulosis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beratnya</a:t>
            </a:r>
            <a:r>
              <a:rPr lang="en-US" sz="2400" dirty="0" smtClean="0"/>
              <a:t> HIV.</a:t>
            </a:r>
          </a:p>
          <a:p>
            <a:endParaRPr lang="en-US" sz="2400" dirty="0" smtClean="0"/>
          </a:p>
          <a:p>
            <a:r>
              <a:rPr lang="en-US" sz="2400" dirty="0" smtClean="0"/>
              <a:t>●</a:t>
            </a:r>
            <a:r>
              <a:rPr lang="en-US" sz="2400" dirty="0" smtClean="0"/>
              <a:t> Testing skin </a:t>
            </a:r>
            <a:r>
              <a:rPr lang="en-US" sz="2400" dirty="0" err="1" smtClean="0"/>
              <a:t>tuberkulosis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dikerjakan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5 mm purified protein derivative (PPD)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dikerjakan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rontgen</a:t>
            </a:r>
            <a:r>
              <a:rPr lang="en-US" sz="2400" dirty="0" smtClean="0"/>
              <a:t> </a:t>
            </a:r>
            <a:r>
              <a:rPr lang="en-US" sz="2400" dirty="0" err="1" smtClean="0"/>
              <a:t>thoraks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rendah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042988"/>
            <a:ext cx="6838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blogs.jwatch.org/hiv-id-observations/wp-content/uploads/sites/2/2015/06/HIV-lis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753350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3914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905000"/>
            <a:ext cx="7798032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Zidovudine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dilanjutkan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1 </a:t>
            </a:r>
            <a:r>
              <a:rPr lang="en-US" sz="2400" dirty="0" err="1" smtClean="0"/>
              <a:t>bulan</a:t>
            </a:r>
            <a:r>
              <a:rPr lang="en-US" sz="2400" dirty="0" smtClean="0"/>
              <a:t> post partum,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penularan</a:t>
            </a:r>
            <a:r>
              <a:rPr lang="en-US" sz="2400" dirty="0" smtClean="0"/>
              <a:t> </a:t>
            </a:r>
            <a:r>
              <a:rPr lang="en-US" sz="2400" dirty="0" err="1" smtClean="0"/>
              <a:t>turun</a:t>
            </a:r>
            <a:r>
              <a:rPr lang="en-US" sz="2400" dirty="0" smtClean="0"/>
              <a:t> 68%,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25,5%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8,3%.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3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ARV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keberhasilan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Supresi</a:t>
            </a:r>
            <a:r>
              <a:rPr lang="en-US" sz="2400" dirty="0" smtClean="0"/>
              <a:t> </a:t>
            </a:r>
            <a:r>
              <a:rPr lang="en-US" sz="2400" dirty="0" err="1" smtClean="0"/>
              <a:t>Replikasi</a:t>
            </a:r>
            <a:r>
              <a:rPr lang="en-US" sz="2400" dirty="0" smtClean="0"/>
              <a:t> virus.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1009650"/>
            <a:ext cx="6648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147763"/>
            <a:ext cx="7000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51837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Ibu: AZT dari minggu 28</a:t>
            </a:r>
          </a:p>
          <a:p>
            <a:r>
              <a:rPr lang="en-US" sz="2400" dirty="0" smtClean="0"/>
              <a:t>NVP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+ AZT + 3TC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melahirkan</a:t>
            </a:r>
            <a:endParaRPr lang="en-US" sz="2400" dirty="0" smtClean="0"/>
          </a:p>
          <a:p>
            <a:r>
              <a:rPr lang="fi-FI" sz="2400" dirty="0" smtClean="0"/>
              <a:t>AZT + 3TC diteruskan selama 7 </a:t>
            </a:r>
            <a:r>
              <a:rPr lang="fi-FI" sz="2400" dirty="0" smtClean="0"/>
              <a:t>hari</a:t>
            </a:r>
          </a:p>
          <a:p>
            <a:endParaRPr lang="fi-FI" sz="2400" dirty="0" smtClean="0"/>
          </a:p>
          <a:p>
            <a:r>
              <a:rPr lang="en-US" sz="2400" dirty="0" err="1" smtClean="0"/>
              <a:t>Bayi</a:t>
            </a:r>
            <a:r>
              <a:rPr lang="en-US" sz="2400" dirty="0" smtClean="0"/>
              <a:t>: NVP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+ AZT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endParaRPr lang="en-US" sz="2400" dirty="0" smtClean="0"/>
          </a:p>
          <a:p>
            <a:r>
              <a:rPr lang="fi-FI" sz="2400" dirty="0" smtClean="0"/>
              <a:t>AZT diteruskan selama 7 hari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09800" y="457200"/>
            <a:ext cx="482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TERAPI  </a:t>
            </a:r>
            <a:r>
              <a:rPr lang="en-US" sz="2800" b="1" dirty="0" smtClean="0"/>
              <a:t>ANTIRETROVIRAL  DINI</a:t>
            </a:r>
            <a:endParaRPr lang="en-US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97839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PMTCT – </a:t>
            </a:r>
            <a:r>
              <a:rPr lang="en-US" sz="2400" b="1" dirty="0" err="1" smtClean="0"/>
              <a:t>mulai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lambat</a:t>
            </a:r>
            <a:endParaRPr lang="en-US" sz="2400" b="1" dirty="0" smtClean="0"/>
          </a:p>
          <a:p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, </a:t>
            </a:r>
            <a:r>
              <a:rPr lang="en-US" sz="2400" dirty="0" err="1" smtClean="0"/>
              <a:t>protokol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Ibu</a:t>
            </a:r>
            <a:r>
              <a:rPr lang="en-US" sz="2400" dirty="0" smtClean="0"/>
              <a:t>: NVP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+ AZT + 3TC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melahirkan</a:t>
            </a:r>
            <a:endParaRPr lang="en-US" sz="2400" dirty="0" smtClean="0"/>
          </a:p>
          <a:p>
            <a:r>
              <a:rPr lang="fi-FI" sz="2400" dirty="0" smtClean="0"/>
              <a:t>AZT + 3TC diteruskan selama 7 </a:t>
            </a:r>
            <a:r>
              <a:rPr lang="fi-FI" sz="2400" dirty="0" smtClean="0"/>
              <a:t>hari</a:t>
            </a:r>
          </a:p>
          <a:p>
            <a:endParaRPr lang="fi-FI" sz="2400" dirty="0" smtClean="0"/>
          </a:p>
          <a:p>
            <a:r>
              <a:rPr lang="nn-NO" sz="2400" dirty="0" smtClean="0"/>
              <a:t>Bayi: NVP dosis tunggal + AZT segara setelah lahir</a:t>
            </a:r>
          </a:p>
          <a:p>
            <a:r>
              <a:rPr lang="fi-FI" sz="2400" dirty="0" smtClean="0"/>
              <a:t>AZT diteruskan selama 4 mingg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57200"/>
            <a:ext cx="542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TERAPI  ANTIRETROVIRAL  LAMBAT</a:t>
            </a:r>
            <a:endParaRPr lang="en-US" sz="28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138238"/>
            <a:ext cx="6438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09663"/>
            <a:ext cx="60769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393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SEKSIO - CAESAREA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2418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● </a:t>
            </a:r>
            <a:r>
              <a:rPr lang="en-US" sz="2000" dirty="0" err="1" smtClean="0"/>
              <a:t>Seksio</a:t>
            </a:r>
            <a:r>
              <a:rPr lang="en-US" sz="2000" dirty="0" smtClean="0"/>
              <a:t> Caesarea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didiskusikan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penularan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anaknya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Seksio</a:t>
            </a:r>
            <a:r>
              <a:rPr lang="en-US" sz="2000" dirty="0" smtClean="0"/>
              <a:t> Caesarea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 38 </a:t>
            </a:r>
            <a:r>
              <a:rPr lang="en-US" sz="2000" dirty="0" err="1" smtClean="0"/>
              <a:t>minggu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persalinan</a:t>
            </a:r>
            <a:r>
              <a:rPr lang="en-US" sz="2000" dirty="0" smtClean="0"/>
              <a:t> </a:t>
            </a:r>
            <a:r>
              <a:rPr lang="en-US" sz="2000" dirty="0" err="1" smtClean="0"/>
              <a:t>spontan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ketuban</a:t>
            </a:r>
            <a:r>
              <a:rPr lang="en-US" sz="2000" dirty="0" smtClean="0"/>
              <a:t> </a:t>
            </a:r>
            <a:r>
              <a:rPr lang="en-US" sz="2000" dirty="0" err="1" smtClean="0"/>
              <a:t>pecah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regimen </a:t>
            </a:r>
            <a:r>
              <a:rPr lang="en-US" sz="2000" dirty="0" err="1" smtClean="0"/>
              <a:t>terapi</a:t>
            </a:r>
            <a:r>
              <a:rPr lang="en-US" sz="2000" dirty="0" smtClean="0"/>
              <a:t> HAART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viral load &lt; 1000 copies,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Seksio</a:t>
            </a:r>
            <a:r>
              <a:rPr lang="en-US" sz="2000" dirty="0" smtClean="0"/>
              <a:t> Caesarea,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penularan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● </a:t>
            </a:r>
            <a:r>
              <a:rPr lang="en-US" sz="2000" dirty="0" err="1" smtClean="0"/>
              <a:t>Komplikasi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Seksio</a:t>
            </a:r>
            <a:r>
              <a:rPr lang="en-US" sz="2000" dirty="0" smtClean="0"/>
              <a:t> Caesarea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maternal HIV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- </a:t>
            </a:r>
            <a:r>
              <a:rPr lang="en-US" sz="2000" dirty="0" err="1" smtClean="0"/>
              <a:t>Kebituhan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transfusi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     - </a:t>
            </a:r>
            <a:r>
              <a:rPr lang="en-US" sz="2000" dirty="0" err="1" smtClean="0"/>
              <a:t>Endometritis</a:t>
            </a:r>
            <a:r>
              <a:rPr lang="en-US" sz="2000" dirty="0" smtClean="0"/>
              <a:t> post-partum </a:t>
            </a:r>
            <a:r>
              <a:rPr lang="en-US" sz="2000" dirty="0" err="1" smtClean="0"/>
              <a:t>meningkat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     - Sepsis.</a:t>
            </a:r>
          </a:p>
          <a:p>
            <a:r>
              <a:rPr lang="en-US" sz="2000" dirty="0" smtClean="0"/>
              <a:t>         -  Pneumonia.</a:t>
            </a:r>
          </a:p>
          <a:p>
            <a:r>
              <a:rPr lang="en-US" sz="2000" dirty="0" smtClean="0"/>
              <a:t>         - </a:t>
            </a:r>
            <a:r>
              <a:rPr lang="en-US" sz="2000" dirty="0" err="1" smtClean="0"/>
              <a:t>Perawatan</a:t>
            </a:r>
            <a:r>
              <a:rPr lang="en-US" sz="2000" dirty="0" smtClean="0"/>
              <a:t> ICU </a:t>
            </a:r>
            <a:r>
              <a:rPr lang="en-US" sz="2000" dirty="0" err="1" smtClean="0"/>
              <a:t>meningkat</a:t>
            </a:r>
            <a:endParaRPr lang="en-US" sz="2000" dirty="0" smtClean="0"/>
          </a:p>
          <a:p>
            <a:r>
              <a:rPr lang="en-US" sz="2000" dirty="0" smtClean="0"/>
              <a:t>         -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maternal </a:t>
            </a:r>
            <a:r>
              <a:rPr lang="en-US" sz="2000" dirty="0" err="1" smtClean="0"/>
              <a:t>meningkat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09800"/>
            <a:ext cx="3198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Terima</a:t>
            </a:r>
            <a:r>
              <a:rPr lang="en-US" sz="4400" dirty="0" smtClean="0"/>
              <a:t>  </a:t>
            </a:r>
            <a:r>
              <a:rPr lang="en-US" sz="4400" dirty="0" err="1" smtClean="0"/>
              <a:t>Kasih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295400"/>
            <a:ext cx="8039060" cy="41549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●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pasti</a:t>
            </a:r>
            <a:r>
              <a:rPr lang="en-US" sz="2400" dirty="0" smtClean="0"/>
              <a:t> </a:t>
            </a:r>
            <a:r>
              <a:rPr lang="en-US" sz="2400" dirty="0" err="1" smtClean="0"/>
              <a:t>penularan</a:t>
            </a:r>
            <a:r>
              <a:rPr lang="en-US" sz="2400" dirty="0" smtClean="0"/>
              <a:t> HIV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pasti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Penularan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intrauterine;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menyusui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HIV maternal yang </a:t>
            </a:r>
            <a:r>
              <a:rPr lang="en-US" sz="2400" dirty="0" err="1" smtClean="0"/>
              <a:t>berat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i="1" dirty="0" smtClean="0"/>
              <a:t>HIV viral load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● </a:t>
            </a:r>
            <a:r>
              <a:rPr lang="en-US" sz="2400" dirty="0" err="1" smtClean="0"/>
              <a:t>Sayangnya</a:t>
            </a:r>
            <a:r>
              <a:rPr lang="en-US" sz="2400" dirty="0" smtClean="0"/>
              <a:t>….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- 30%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ditest</a:t>
            </a:r>
            <a:r>
              <a:rPr lang="en-US" sz="2400" dirty="0" smtClean="0"/>
              <a:t> HIV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kehamilannya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        - 15-20%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minimal ANC,</a:t>
            </a:r>
          </a:p>
          <a:p>
            <a:r>
              <a:rPr lang="en-US" sz="2400" dirty="0" smtClean="0"/>
              <a:t> 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menularkan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 </a:t>
            </a:r>
            <a:r>
              <a:rPr lang="en-US" sz="2400" dirty="0" err="1" smtClean="0"/>
              <a:t>anaknya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addressinggapspmtct-110302014850-phpapp01/95/addressing-the-gaps-in-pmtct-care-a-dr-besser-presentation-2-728.jpg?cb=1299030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5229225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a/a4/Hiv-timecour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699135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piritia.or.id/cst/ref/c10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58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228725"/>
            <a:ext cx="64198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696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1464</Words>
  <Application>Microsoft Office PowerPoint</Application>
  <PresentationFormat>On-screen Show (4:3)</PresentationFormat>
  <Paragraphs>217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2016-05-29T21:14:55Z</dcterms:created>
  <dcterms:modified xsi:type="dcterms:W3CDTF">2016-05-30T03:01:52Z</dcterms:modified>
</cp:coreProperties>
</file>